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3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4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808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44" autoAdjust="0"/>
    <p:restoredTop sz="94718" autoAdjust="0"/>
  </p:normalViewPr>
  <p:slideViewPr>
    <p:cSldViewPr>
      <p:cViewPr>
        <p:scale>
          <a:sx n="89" d="100"/>
          <a:sy n="89" d="100"/>
        </p:scale>
        <p:origin x="-774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8DC40-501D-458C-B2F9-05CC4275163C}" type="datetimeFigureOut">
              <a:rPr lang="sk-SK" smtClean="0"/>
              <a:pPr/>
              <a:t>21. 6. 2013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EB0FF-B279-4006-B64F-67E13C04E7F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B0FF-B279-4006-B64F-67E13C04E7FF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B0FF-B279-4006-B64F-67E13C04E7FF}" type="slidenum">
              <a:rPr lang="sk-SK" smtClean="0"/>
              <a:pPr/>
              <a:t>10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B0FF-B279-4006-B64F-67E13C04E7FF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B0FF-B279-4006-B64F-67E13C04E7FF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B0FF-B279-4006-B64F-67E13C04E7FF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B0FF-B279-4006-B64F-67E13C04E7FF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B0FF-B279-4006-B64F-67E13C04E7FF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B0FF-B279-4006-B64F-67E13C04E7FF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B0FF-B279-4006-B64F-67E13C04E7FF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B0FF-B279-4006-B64F-67E13C04E7FF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B0FF-B279-4006-B64F-67E13C04E7FF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ECF82D7-D32C-4361-92B0-89267A4E8AF2}" type="datetime1">
              <a:rPr lang="sk-SK" smtClean="0"/>
              <a:pPr/>
              <a:t>21. 6. 2013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sk-SK" smtClean="0"/>
              <a:t>Moderné vzdelávanie pre vedomostnú spoločnosť/Projekt je spolufinancovaný zo zdrojov EÚ </a:t>
            </a:r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C26C-45A1-49B6-A5DA-79573AA02487}" type="datetime1">
              <a:rPr lang="sk-SK" smtClean="0"/>
              <a:pPr/>
              <a:t>21. 6. 2013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Moderné vzdelávanie pre vedomostnú spoločnosť/Projekt je spolufinancovaný zo zdrojov EÚ 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C7D7-0B6A-4232-B5AC-00B04FCF2D42}" type="datetime1">
              <a:rPr lang="sk-SK" smtClean="0"/>
              <a:pPr/>
              <a:t>21. 6. 2013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Moderné vzdelávanie pre vedomostnú spoločnosť/Projekt je spolufinancovaný zo zdrojov EÚ 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EF66CEB-7EF7-4F9E-8CF7-89D9C5D834DA}" type="datetime1">
              <a:rPr lang="sk-SK" smtClean="0"/>
              <a:pPr/>
              <a:t>21. 6. 2013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sk-SK" smtClean="0"/>
              <a:t>Moderné vzdelávanie pre vedomostnú spoločnosť/Projekt je spolufinancovaný zo zdrojov EÚ </a:t>
            </a:r>
            <a:endParaRPr lang="sk-SK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79C1CC9-6321-4646-9C36-D72FC103A501}" type="datetime1">
              <a:rPr lang="sk-SK" smtClean="0"/>
              <a:pPr/>
              <a:t>21. 6. 2013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sk-SK" smtClean="0"/>
              <a:t>Moderné vzdelávanie pre vedomostnú spoločnosť/Projekt je spolufinancovaný zo zdrojov EÚ </a:t>
            </a:r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04E3-7D23-4DEC-B496-7F53BA9AE43F}" type="datetime1">
              <a:rPr lang="sk-SK" smtClean="0"/>
              <a:pPr/>
              <a:t>21. 6. 2013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Moderné vzdelávanie pre vedomostnú spoločnosť/Projekt je spolufinancovaný zo zdrojov EÚ 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8F91-077A-4906-A944-9B4DCDD4A86B}" type="datetime1">
              <a:rPr lang="sk-SK" smtClean="0"/>
              <a:pPr/>
              <a:t>21. 6. 2013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Moderné vzdelávanie pre vedomostnú spoločnosť/Projekt je spolufinancovaný zo zdrojov EÚ </a:t>
            </a: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283E26-17C6-4878-BEBD-72B4365F8B13}" type="datetime1">
              <a:rPr lang="sk-SK" smtClean="0"/>
              <a:pPr/>
              <a:t>21. 6. 2013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sk-SK" smtClean="0"/>
              <a:t>Moderné vzdelávanie pre vedomostnú spoločnosť/Projekt je spolufinancovaný zo zdrojov EÚ </a:t>
            </a:r>
            <a:endParaRPr lang="sk-SK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C65E-8822-4496-A4CA-4A3DBF43DFE7}" type="datetime1">
              <a:rPr lang="sk-SK" smtClean="0"/>
              <a:pPr/>
              <a:t>21. 6. 2013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Moderné vzdelávanie pre vedomostnú spoločnosť/Projekt je spolufinancovaný zo zdrojov EÚ 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656B533-6DB6-44AE-9D16-627BBD09D2D9}" type="datetime1">
              <a:rPr lang="sk-SK" smtClean="0"/>
              <a:pPr/>
              <a:t>21. 6. 2013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sk-SK" smtClean="0"/>
              <a:t>Moderné vzdelávanie pre vedomostnú spoločnosť/Projekt je spolufinancovaný zo zdrojov EÚ </a:t>
            </a:r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D6028B2-135E-4650-84B3-495733A759B1}" type="datetime1">
              <a:rPr lang="sk-SK" smtClean="0"/>
              <a:pPr/>
              <a:t>21. 6. 2013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sk-SK" smtClean="0"/>
              <a:t>Moderné vzdelávanie pre vedomostnú spoločnosť/Projekt je spolufinancovaný zo zdrojov EÚ </a:t>
            </a:r>
            <a:endParaRPr lang="sk-SK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10D1BA2-3C9C-46A2-A832-79A98B712087}" type="datetime1">
              <a:rPr lang="sk-SK" smtClean="0"/>
              <a:pPr/>
              <a:t>21. 6. 2013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Moderné vzdelávanie pre vedomostnú spoločnosť/Projekt je spolufinancovaný zo zdrojov EÚ </a:t>
            </a:r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edge/>
  </p:transition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62200" y="2133600"/>
            <a:ext cx="6172200" cy="1828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>
            <a:normAutofit/>
          </a:bodyPr>
          <a:lstStyle/>
          <a:p>
            <a:pPr algn="ctr"/>
            <a:r>
              <a:rPr lang="sk-SK" sz="4400" i="1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astellar" pitchFamily="18" charset="0"/>
              </a:rPr>
              <a:t>Vzdelanie pre lepší život</a:t>
            </a:r>
            <a:br>
              <a:rPr lang="sk-SK" sz="4400" i="1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astellar" pitchFamily="18" charset="0"/>
              </a:rPr>
            </a:br>
            <a:endParaRPr lang="sk-SK" sz="1600" i="1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Castellar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6477000"/>
            <a:ext cx="9144000" cy="3810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sk-SK" dirty="0" smtClean="0"/>
              <a:t>Moderné vzdelávanie pre vedomostnú spoločnosť/Projekt je spolufinancovaný zo zdrojov EÚ </a:t>
            </a:r>
          </a:p>
          <a:p>
            <a:pPr algn="ctr"/>
            <a:endParaRPr lang="sk-SK" dirty="0"/>
          </a:p>
        </p:txBody>
      </p:sp>
      <p:pic>
        <p:nvPicPr>
          <p:cNvPr id="1026" name="Picture 2" descr="logo_opv_fareb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9587" y="457200"/>
            <a:ext cx="836613" cy="835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7" name="Picture 3" descr="EU-ESF-VERTICAL-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1450" y="457200"/>
            <a:ext cx="971550" cy="9001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9" name="BlokTextu 8"/>
          <p:cNvSpPr txBox="1"/>
          <p:nvPr/>
        </p:nvSpPr>
        <p:spPr>
          <a:xfrm>
            <a:off x="1752600" y="6096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Základná škola, Slovenských dobrovoľníkov 122/7, Žilina </a:t>
            </a:r>
            <a:endParaRPr lang="sk-SK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äty 3"/>
          <p:cNvSpPr>
            <a:spLocks noGrp="1"/>
          </p:cNvSpPr>
          <p:nvPr>
            <p:ph type="ftr" sz="quarter" idx="16"/>
          </p:nvPr>
        </p:nvSpPr>
        <p:spPr>
          <a:xfrm>
            <a:off x="228600" y="6466734"/>
            <a:ext cx="8153400" cy="391266"/>
          </a:xfrm>
        </p:spPr>
        <p:txBody>
          <a:bodyPr/>
          <a:lstStyle/>
          <a:p>
            <a:pPr algn="ctr"/>
            <a:r>
              <a:rPr lang="sk-SK" dirty="0" smtClean="0"/>
              <a:t>Moderné vzdelávanie pre vedomostnú spoločnosť/Projekt je spolufinancovaný zo zdrojov EÚ </a:t>
            </a:r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10</a:t>
            </a:fld>
            <a:endParaRPr lang="sk-SK"/>
          </a:p>
        </p:txBody>
      </p:sp>
      <p:pic>
        <p:nvPicPr>
          <p:cNvPr id="10" name="Picture 2" descr="logo_opv_fareb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9587" y="457200"/>
            <a:ext cx="836613" cy="835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Picture 3" descr="EU-ESF-VERTICAL-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1450" y="457200"/>
            <a:ext cx="971550" cy="9001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BlokTextu 11"/>
          <p:cNvSpPr txBox="1"/>
          <p:nvPr/>
        </p:nvSpPr>
        <p:spPr>
          <a:xfrm>
            <a:off x="533400" y="2819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k-SK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457200" y="381000"/>
            <a:ext cx="33528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23. 5. 2013</a:t>
            </a:r>
            <a:br>
              <a:rPr kumimoji="0" lang="sk-SK" sz="2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k-SK" sz="2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Londýn</a:t>
            </a:r>
            <a:endParaRPr kumimoji="0" lang="sk-SK" sz="2200" b="1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457200" y="19050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15" name="BlokTextu 14"/>
          <p:cNvSpPr txBox="1"/>
          <p:nvPr/>
        </p:nvSpPr>
        <p:spPr>
          <a:xfrm>
            <a:off x="304800" y="1600200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>
              <a:buFont typeface="Courier New" pitchFamily="49" charset="0"/>
              <a:buChar char="o"/>
            </a:pPr>
            <a:r>
              <a:rPr lang="sk-SK" dirty="0" smtClean="0"/>
              <a:t>jazda miestnym autobusom – </a:t>
            </a:r>
            <a:r>
              <a:rPr lang="sk-SK" dirty="0" err="1" smtClean="0"/>
              <a:t>double</a:t>
            </a:r>
            <a:r>
              <a:rPr lang="sk-SK" dirty="0" smtClean="0"/>
              <a:t> </a:t>
            </a:r>
            <a:r>
              <a:rPr lang="sk-SK" dirty="0" err="1" smtClean="0"/>
              <a:t>decker</a:t>
            </a:r>
            <a:endParaRPr lang="sk-SK" dirty="0" smtClean="0"/>
          </a:p>
          <a:p>
            <a:pPr marL="268288" lvl="0" indent="-268288" algn="just">
              <a:buFont typeface="Courier New" pitchFamily="49" charset="0"/>
              <a:buChar char="o"/>
            </a:pPr>
            <a:r>
              <a:rPr lang="sk-SK" dirty="0" smtClean="0"/>
              <a:t>žiaci mali znova možnosť prezrieť si všetky pamiatky, ktoré sme navštívili v prvý deň exkurzie ako aj mnoho ďalších, ktoré sme nestihli, zažili cestu bežným dopravným prostriedkom, komunikovali s ostatnými cestujúcimi a riešili bežné problémy v MHD – boli požiadaní, aby uvoľnili miesto pre staršie osoby, atď.</a:t>
            </a:r>
          </a:p>
          <a:p>
            <a:pPr marL="268288" lvl="0" indent="-268288" algn="just">
              <a:buFont typeface="Courier New" pitchFamily="49" charset="0"/>
              <a:buChar char="o"/>
            </a:pPr>
            <a:r>
              <a:rPr lang="sk-SK" dirty="0" smtClean="0"/>
              <a:t>návšteva Hyde Park a nasledovne rozchod na </a:t>
            </a:r>
            <a:r>
              <a:rPr lang="sk-SK" b="1" dirty="0" err="1" smtClean="0"/>
              <a:t>Oxford</a:t>
            </a:r>
            <a:r>
              <a:rPr lang="sk-SK" b="1" dirty="0" smtClean="0"/>
              <a:t> </a:t>
            </a:r>
            <a:r>
              <a:rPr lang="sk-SK" b="1" dirty="0" err="1" smtClean="0"/>
              <a:t>Street</a:t>
            </a:r>
            <a:endParaRPr lang="sk-SK" b="1" dirty="0" smtClean="0"/>
          </a:p>
          <a:p>
            <a:pPr marL="268288" lvl="0" indent="-268288" algn="just">
              <a:buFont typeface="Courier New" pitchFamily="49" charset="0"/>
              <a:buChar char="o"/>
            </a:pPr>
            <a:endParaRPr lang="sk-SK" dirty="0" smtClean="0"/>
          </a:p>
          <a:p>
            <a:pPr marL="268288" indent="-268288" algn="just">
              <a:buFont typeface="Courier New" pitchFamily="49" charset="0"/>
              <a:buChar char="o"/>
            </a:pPr>
            <a:endParaRPr lang="sk-SK" dirty="0" smtClean="0"/>
          </a:p>
          <a:p>
            <a:pPr marL="268288" indent="-268288" algn="just">
              <a:buFont typeface="Courier New" pitchFamily="49" charset="0"/>
              <a:buChar char="o"/>
            </a:pPr>
            <a:endParaRPr lang="sk-SK" dirty="0"/>
          </a:p>
        </p:txBody>
      </p:sp>
      <p:pic>
        <p:nvPicPr>
          <p:cNvPr id="16" name="Picture 5" descr="C:\Users\lenka\Desktop\d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810000"/>
            <a:ext cx="2133600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3" descr="C:\Users\lenka\Desktop\2013-06-03 katka londýn\katka londýn 3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1" y="4876800"/>
            <a:ext cx="1904999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12" descr="C:\Users\lenka\Desktop\2013-06-03 katka londýn\katka londýn 29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4876800"/>
            <a:ext cx="2064774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0" descr="C:\Users\lenka\Desktop\2013-06-03 katka londýn\katka londýn 29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94200" y="3810000"/>
            <a:ext cx="1930400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äty 3"/>
          <p:cNvSpPr>
            <a:spLocks noGrp="1"/>
          </p:cNvSpPr>
          <p:nvPr>
            <p:ph type="ftr" sz="quarter" idx="16"/>
          </p:nvPr>
        </p:nvSpPr>
        <p:spPr>
          <a:xfrm>
            <a:off x="228600" y="6466734"/>
            <a:ext cx="8153400" cy="391266"/>
          </a:xfrm>
        </p:spPr>
        <p:txBody>
          <a:bodyPr/>
          <a:lstStyle/>
          <a:p>
            <a:pPr algn="ctr"/>
            <a:r>
              <a:rPr lang="sk-SK" dirty="0" smtClean="0"/>
              <a:t>Moderné vzdelávanie pre vedomostnú spoločnosť/Projekt je spolufinancovaný zo zdrojov EÚ </a:t>
            </a:r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11</a:t>
            </a:fld>
            <a:endParaRPr lang="sk-SK"/>
          </a:p>
        </p:txBody>
      </p:sp>
      <p:pic>
        <p:nvPicPr>
          <p:cNvPr id="10" name="Picture 2" descr="logo_opv_fareb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9587" y="457200"/>
            <a:ext cx="836613" cy="835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Picture 3" descr="EU-ESF-VERTICAL-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1450" y="457200"/>
            <a:ext cx="971550" cy="9001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BlokTextu 11"/>
          <p:cNvSpPr txBox="1"/>
          <p:nvPr/>
        </p:nvSpPr>
        <p:spPr>
          <a:xfrm>
            <a:off x="533400" y="2819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k-SK" dirty="0"/>
          </a:p>
        </p:txBody>
      </p:sp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400800" cy="17526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sk-SK" sz="2600" b="1" dirty="0" smtClean="0">
                <a:solidFill>
                  <a:schemeClr val="accent1">
                    <a:lumMod val="50000"/>
                  </a:schemeClr>
                </a:solidFill>
              </a:rPr>
              <a:t>23. 5. 2013 – 24. 5. 2013</a:t>
            </a:r>
            <a:br>
              <a:rPr lang="sk-SK" sz="2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k-SK" sz="2600" b="1" dirty="0" smtClean="0">
                <a:solidFill>
                  <a:schemeClr val="accent1">
                    <a:lumMod val="50000"/>
                  </a:schemeClr>
                </a:solidFill>
              </a:rPr>
              <a:t>tranzit Veľká Británia – Francúzsko – Belgicko – Luxembursko – Nemecko – Česko – Slovensko</a:t>
            </a:r>
            <a:r>
              <a:rPr lang="sk-SK" sz="2400" dirty="0" smtClean="0"/>
              <a:t/>
            </a:r>
            <a:br>
              <a:rPr lang="sk-SK" sz="2400" dirty="0" smtClean="0"/>
            </a:br>
            <a:endParaRPr lang="sk-SK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304800" y="2133600"/>
            <a:ext cx="8305800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>
              <a:buFont typeface="Courier New" pitchFamily="49" charset="0"/>
              <a:buChar char="o"/>
            </a:pPr>
            <a:r>
              <a:rPr lang="sk-SK" sz="1700" dirty="0" smtClean="0"/>
              <a:t>Exkurzia splnila naše očakávania. Žiaci seba i vyučujúcich prekvapili svojimi schopnosťami komunikovať v anglickom jazyku, mohli si v praxi preveriť kľúčové kompetencie, ktoré získali na vyučovaní, získali nový pohľad na učenie sa angličtiny – mali možnosť využiť teoretické vedomosti v praxi. </a:t>
            </a:r>
          </a:p>
          <a:p>
            <a:pPr marL="268288" indent="-268288" algn="just">
              <a:buFont typeface="Courier New" pitchFamily="49" charset="0"/>
              <a:buChar char="o"/>
            </a:pPr>
            <a:r>
              <a:rPr lang="sk-SK" sz="1700" dirty="0" smtClean="0"/>
              <a:t>Počas exkurzie sa rozvíjali i </a:t>
            </a:r>
            <a:r>
              <a:rPr lang="sk-SK" sz="1700" dirty="0" err="1" smtClean="0"/>
              <a:t>medzipredmetové</a:t>
            </a:r>
            <a:r>
              <a:rPr lang="sk-SK" sz="1700" dirty="0" smtClean="0"/>
              <a:t> vzťahy (biológia, dejepis, výtvarná výchova). Žiaci spoznali kultúru, zvyky a životný štýl Britov a domov si odniesli množstvo zážitkov.</a:t>
            </a:r>
          </a:p>
          <a:p>
            <a:endParaRPr lang="sk-SK" dirty="0"/>
          </a:p>
        </p:txBody>
      </p:sp>
      <p:pic>
        <p:nvPicPr>
          <p:cNvPr id="17" name="Picture 2" descr="C:\Users\lenka\Desktop\2013-06-03 katka londýn\katka londýn 3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4190999"/>
            <a:ext cx="3429000" cy="2119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400800" cy="2057400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k-SK" sz="2700" b="1" dirty="0" smtClean="0">
                <a:solidFill>
                  <a:schemeClr val="accent1">
                    <a:lumMod val="50000"/>
                  </a:schemeClr>
                </a:solidFill>
              </a:rPr>
              <a:t>Aktivita 1.1 Moderné vyučovanie anglického jazyka na 2. stupni ZŠ</a:t>
            </a:r>
            <a:r>
              <a:rPr lang="sk-SK" sz="2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sk-SK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k-SK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sk-SK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k-SK" sz="2200" b="1" dirty="0" smtClean="0">
                <a:solidFill>
                  <a:schemeClr val="accent1">
                    <a:lumMod val="50000"/>
                  </a:schemeClr>
                </a:solidFill>
                <a:ea typeface="Calibri"/>
              </a:rPr>
              <a:t>EXKURZIA – LONDÝN </a:t>
            </a:r>
            <a:r>
              <a:rPr lang="sk-SK" sz="2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20. 5. 2013 – 24. 5. 2013</a:t>
            </a:r>
            <a:r>
              <a:rPr lang="sk-SK" sz="2200" dirty="0" smtClean="0">
                <a:latin typeface="Calibri"/>
                <a:ea typeface="Calibri"/>
                <a:cs typeface="Times New Roman"/>
              </a:rPr>
              <a:t/>
            </a:r>
            <a:br>
              <a:rPr lang="sk-SK" sz="2200" dirty="0" smtClean="0">
                <a:latin typeface="Calibri"/>
                <a:ea typeface="Calibri"/>
                <a:cs typeface="Times New Roman"/>
              </a:rPr>
            </a:br>
            <a:endParaRPr lang="sk-SK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6"/>
          </p:nvPr>
        </p:nvSpPr>
        <p:spPr>
          <a:xfrm>
            <a:off x="228600" y="6466734"/>
            <a:ext cx="8153400" cy="391266"/>
          </a:xfrm>
        </p:spPr>
        <p:txBody>
          <a:bodyPr/>
          <a:lstStyle/>
          <a:p>
            <a:pPr algn="ctr"/>
            <a:r>
              <a:rPr lang="sk-SK" dirty="0" smtClean="0"/>
              <a:t>Moderné vzdelávanie pre vedomostnú spoločnosť/Projekt je spolufinancovaný zo zdrojov EÚ </a:t>
            </a:r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2</a:t>
            </a:fld>
            <a:endParaRPr lang="sk-SK"/>
          </a:p>
        </p:txBody>
      </p:sp>
      <p:pic>
        <p:nvPicPr>
          <p:cNvPr id="10" name="Picture 2" descr="logo_opv_fareb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9587" y="457200"/>
            <a:ext cx="836613" cy="835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Picture 3" descr="EU-ESF-VERTICAL-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1450" y="457200"/>
            <a:ext cx="971550" cy="9001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BlokTextu 11"/>
          <p:cNvSpPr txBox="1"/>
          <p:nvPr/>
        </p:nvSpPr>
        <p:spPr>
          <a:xfrm>
            <a:off x="533400" y="2819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609600" y="2743200"/>
            <a:ext cx="7391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dirty="0" smtClean="0"/>
              <a:t>Exkurzia bola zameraná na aktivitu 1.1 „Moderné vyučovanie anglického jazyka na 2. stupni ZŠ“. </a:t>
            </a:r>
          </a:p>
          <a:p>
            <a:pPr algn="just"/>
            <a:endParaRPr lang="sk-SK" dirty="0" smtClean="0"/>
          </a:p>
          <a:p>
            <a:pPr algn="just"/>
            <a:r>
              <a:rPr lang="sk-SK" dirty="0" smtClean="0"/>
              <a:t>Úlohou tejto exkurzie bolo umožniť rozvíjanie kľúčových kompetencií žiakov, ich schopnosti komunikovať v anglickom jazyku a riešiť nové problémy spojené s pobytom v cudzine, tiež rozvíjať samostatnosť žiakov pri riešení týchto problémov a motivovať ich a podporiť v nich pozitívny vzťah k učeniu sa anglického jazyka.</a:t>
            </a:r>
          </a:p>
          <a:p>
            <a:pPr algn="just"/>
            <a:endParaRPr lang="sk-SK" dirty="0" smtClean="0"/>
          </a:p>
          <a:p>
            <a:pPr algn="just"/>
            <a:r>
              <a:rPr lang="sk-SK" dirty="0" smtClean="0"/>
              <a:t>Zúčastnilo sa jej 18 žiakov šiesteho ročníka a 23 žiakov piateho ročníka (spolu 41 žiakov) a 4 pedagógovia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400800" cy="2057400"/>
          </a:xfrm>
        </p:spPr>
        <p:txBody>
          <a:bodyPr anchor="ctr">
            <a:normAutofit/>
          </a:bodyPr>
          <a:lstStyle/>
          <a:p>
            <a:pPr algn="ctr"/>
            <a:r>
              <a:rPr lang="sk-SK" sz="2300" b="1" dirty="0" smtClean="0">
                <a:solidFill>
                  <a:schemeClr val="accent1">
                    <a:lumMod val="50000"/>
                  </a:schemeClr>
                </a:solidFill>
              </a:rPr>
              <a:t>20. 5. 2013 – 21. 5. 2013</a:t>
            </a:r>
            <a:br>
              <a:rPr lang="sk-SK" sz="23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k-SK" sz="2300" b="1" dirty="0" smtClean="0">
                <a:solidFill>
                  <a:schemeClr val="accent1">
                    <a:lumMod val="50000"/>
                  </a:schemeClr>
                </a:solidFill>
              </a:rPr>
              <a:t>tranzit Slovensko – Česko - Nemecko – Luxembursko – Belgicko – Francúzsko – Veľká Británia</a:t>
            </a:r>
            <a:r>
              <a:rPr lang="sk-SK" sz="2400" dirty="0" smtClean="0"/>
              <a:t/>
            </a:r>
            <a:br>
              <a:rPr lang="sk-SK" sz="2400" dirty="0" smtClean="0"/>
            </a:br>
            <a:endParaRPr lang="sk-SK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6"/>
          </p:nvPr>
        </p:nvSpPr>
        <p:spPr>
          <a:xfrm>
            <a:off x="228600" y="6466734"/>
            <a:ext cx="8153400" cy="391266"/>
          </a:xfrm>
        </p:spPr>
        <p:txBody>
          <a:bodyPr/>
          <a:lstStyle/>
          <a:p>
            <a:pPr algn="ctr"/>
            <a:r>
              <a:rPr lang="sk-SK" dirty="0" smtClean="0"/>
              <a:t>Moderné vzdelávanie pre vedomostnú spoločnosť/Projekt je spolufinancovaný zo zdrojov EÚ </a:t>
            </a:r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3</a:t>
            </a:fld>
            <a:endParaRPr lang="sk-SK"/>
          </a:p>
        </p:txBody>
      </p:sp>
      <p:pic>
        <p:nvPicPr>
          <p:cNvPr id="10" name="Picture 2" descr="logo_opv_fareb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9587" y="457200"/>
            <a:ext cx="836613" cy="835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Picture 3" descr="EU-ESF-VERTICAL-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1450" y="457200"/>
            <a:ext cx="971550" cy="9001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BlokTextu 11"/>
          <p:cNvSpPr txBox="1"/>
          <p:nvPr/>
        </p:nvSpPr>
        <p:spPr>
          <a:xfrm>
            <a:off x="533400" y="2819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k-SK" dirty="0"/>
          </a:p>
        </p:txBody>
      </p:sp>
      <p:pic>
        <p:nvPicPr>
          <p:cNvPr id="8" name="Picture 2" descr="C:\Users\lenka\Desktop\2013-06-03 katka londýn\katka londýn 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2819400"/>
            <a:ext cx="4181500" cy="3136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352800" cy="990600"/>
          </a:xfrm>
        </p:spPr>
        <p:txBody>
          <a:bodyPr anchor="ctr"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k-SK" sz="2200" b="1" dirty="0" smtClean="0">
                <a:solidFill>
                  <a:schemeClr val="accent1">
                    <a:lumMod val="50000"/>
                  </a:schemeClr>
                </a:solidFill>
              </a:rPr>
              <a:t>21. 5. 2013</a:t>
            </a:r>
            <a:br>
              <a:rPr lang="sk-SK" sz="2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k-SK" sz="2200" b="1" dirty="0" smtClean="0">
                <a:solidFill>
                  <a:schemeClr val="accent1">
                    <a:lumMod val="50000"/>
                  </a:schemeClr>
                </a:solidFill>
              </a:rPr>
              <a:t>Londýn – centrum</a:t>
            </a:r>
            <a:endParaRPr lang="sk-SK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6"/>
          </p:nvPr>
        </p:nvSpPr>
        <p:spPr>
          <a:xfrm>
            <a:off x="228600" y="6466734"/>
            <a:ext cx="8153400" cy="391266"/>
          </a:xfrm>
        </p:spPr>
        <p:txBody>
          <a:bodyPr/>
          <a:lstStyle/>
          <a:p>
            <a:pPr algn="ctr"/>
            <a:r>
              <a:rPr lang="sk-SK" dirty="0" smtClean="0"/>
              <a:t>Moderné vzdelávanie pre vedomostnú spoločnosť/Projekt je spolufinancovaný zo zdrojov EÚ </a:t>
            </a:r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4</a:t>
            </a:fld>
            <a:endParaRPr lang="sk-SK"/>
          </a:p>
        </p:txBody>
      </p:sp>
      <p:pic>
        <p:nvPicPr>
          <p:cNvPr id="10" name="Picture 2" descr="logo_opv_fareb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9587" y="457200"/>
            <a:ext cx="836613" cy="835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Picture 3" descr="EU-ESF-VERTICAL-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1450" y="457200"/>
            <a:ext cx="971550" cy="9001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BlokTextu 11"/>
          <p:cNvSpPr txBox="1"/>
          <p:nvPr/>
        </p:nvSpPr>
        <p:spPr>
          <a:xfrm>
            <a:off x="533400" y="2819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381000" y="1447800"/>
            <a:ext cx="8305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/>
            <a:r>
              <a:rPr lang="sk-SK" dirty="0" smtClean="0"/>
              <a:t>- </a:t>
            </a:r>
            <a:r>
              <a:rPr lang="sk-SK" sz="1700" dirty="0" smtClean="0"/>
              <a:t>pešia prehliadka historického centra Londýna – zameraná na tematické okruhy</a:t>
            </a:r>
            <a:r>
              <a:rPr lang="sk-SK" sz="1700" b="1" dirty="0" smtClean="0"/>
              <a:t>:  </a:t>
            </a:r>
          </a:p>
          <a:p>
            <a:pPr marL="720725" lvl="0" indent="-268288" algn="just">
              <a:buFont typeface="Arial" pitchFamily="34" charset="0"/>
              <a:buChar char="•"/>
            </a:pPr>
            <a:r>
              <a:rPr lang="sk-SK" sz="1700" i="1" dirty="0" smtClean="0"/>
              <a:t>Prázdniny: doprava a cestovanie </a:t>
            </a:r>
          </a:p>
          <a:p>
            <a:pPr marL="720725" lvl="0" indent="-268288" algn="just">
              <a:buFont typeface="Arial" pitchFamily="34" charset="0"/>
              <a:buChar char="•"/>
            </a:pPr>
            <a:r>
              <a:rPr lang="sk-SK" sz="1700" i="1" dirty="0" smtClean="0"/>
              <a:t>Londýn a jeho pamätihodnosti</a:t>
            </a:r>
          </a:p>
          <a:p>
            <a:pPr marL="720725" lvl="0" indent="-268288" algn="just">
              <a:buFont typeface="Arial" pitchFamily="34" charset="0"/>
              <a:buChar char="•"/>
            </a:pPr>
            <a:r>
              <a:rPr lang="sk-SK" sz="1700" i="1" dirty="0" smtClean="0"/>
              <a:t>Jedlo: stravovanie</a:t>
            </a:r>
          </a:p>
          <a:p>
            <a:pPr marL="720725" lvl="0" indent="-268288" algn="just"/>
            <a:endParaRPr lang="sk-SK" sz="1700" dirty="0" smtClean="0"/>
          </a:p>
          <a:p>
            <a:pPr marL="268288" indent="-268288" algn="just"/>
            <a:r>
              <a:rPr lang="sk-SK" sz="1700" dirty="0" smtClean="0"/>
              <a:t>- začalo sa prehliadkou na </a:t>
            </a:r>
            <a:r>
              <a:rPr lang="sk-SK" sz="1700" b="1" dirty="0" err="1" smtClean="0"/>
              <a:t>Trafalgar</a:t>
            </a:r>
            <a:r>
              <a:rPr lang="sk-SK" sz="1700" b="1" dirty="0" smtClean="0"/>
              <a:t> </a:t>
            </a:r>
            <a:r>
              <a:rPr lang="sk-SK" sz="1700" b="1" dirty="0" err="1" smtClean="0"/>
              <a:t>square</a:t>
            </a:r>
            <a:r>
              <a:rPr lang="sk-SK" sz="1700" dirty="0" smtClean="0"/>
              <a:t>, v strede ktorého sa nachádza </a:t>
            </a:r>
            <a:r>
              <a:rPr lang="sk-SK" sz="1700" b="1" dirty="0" err="1" smtClean="0"/>
              <a:t>Nelson`s</a:t>
            </a:r>
            <a:r>
              <a:rPr lang="sk-SK" sz="1700" b="1" dirty="0" smtClean="0"/>
              <a:t> </a:t>
            </a:r>
            <a:r>
              <a:rPr lang="sk-SK" sz="1700" b="1" dirty="0" err="1" smtClean="0"/>
              <a:t>Column</a:t>
            </a:r>
            <a:r>
              <a:rPr lang="sk-SK" sz="1700" dirty="0" smtClean="0"/>
              <a:t> – pamätný stĺp postavený na počesť admirála </a:t>
            </a:r>
            <a:r>
              <a:rPr lang="sk-SK" sz="1700" dirty="0" err="1" smtClean="0"/>
              <a:t>Nelsona</a:t>
            </a:r>
            <a:r>
              <a:rPr lang="sk-SK" sz="1700" dirty="0" smtClean="0"/>
              <a:t>, ktorý zahynul v námornej bitke proti </a:t>
            </a:r>
            <a:r>
              <a:rPr lang="sk-SK" sz="1700" dirty="0" err="1" smtClean="0"/>
              <a:t>napoleónovým</a:t>
            </a:r>
            <a:r>
              <a:rPr lang="sk-SK" sz="1700" dirty="0" smtClean="0"/>
              <a:t> vojskám pri </a:t>
            </a:r>
            <a:r>
              <a:rPr lang="sk-SK" sz="1700" dirty="0" err="1" smtClean="0"/>
              <a:t>Trafalgare</a:t>
            </a:r>
            <a:r>
              <a:rPr lang="sk-SK" sz="1700" dirty="0" smtClean="0"/>
              <a:t> v roku 1805. </a:t>
            </a:r>
          </a:p>
          <a:p>
            <a:pPr marL="720725" lvl="0" indent="-268288">
              <a:buFont typeface="Arial" pitchFamily="34" charset="0"/>
              <a:buChar char="•"/>
            </a:pPr>
            <a:endParaRPr lang="sk-SK" dirty="0" smtClean="0"/>
          </a:p>
          <a:p>
            <a:pPr marL="720725" lvl="0" indent="-268288">
              <a:buFont typeface="Arial" pitchFamily="34" charset="0"/>
              <a:buChar char="•"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13" name="Picture 2" descr="C:\Users\lenka\Desktop\london photo\lzbwiZuqfS7etbnjzVJTOB3VnqwmolhSY_eNtUYS4BpTIAj0aFFkzd-ftYwWmhsf-g=s19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70858">
            <a:off x="5204063" y="4671252"/>
            <a:ext cx="1952449" cy="145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3" descr="C:\Users\lenka\Desktop\2013-06-03 katka londýn\katka londýn 0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17814">
            <a:off x="1354392" y="4690228"/>
            <a:ext cx="1885447" cy="1414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4" descr="C:\Users\lenka\Desktop\2013-06-03 katka londýn\katka londýn 0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4419601"/>
            <a:ext cx="13716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äty 3"/>
          <p:cNvSpPr>
            <a:spLocks noGrp="1"/>
          </p:cNvSpPr>
          <p:nvPr>
            <p:ph type="ftr" sz="quarter" idx="16"/>
          </p:nvPr>
        </p:nvSpPr>
        <p:spPr>
          <a:xfrm>
            <a:off x="228600" y="6466734"/>
            <a:ext cx="8153400" cy="391266"/>
          </a:xfrm>
        </p:spPr>
        <p:txBody>
          <a:bodyPr/>
          <a:lstStyle/>
          <a:p>
            <a:pPr algn="ctr"/>
            <a:r>
              <a:rPr lang="sk-SK" dirty="0" smtClean="0"/>
              <a:t>Moderné vzdelávanie pre vedomostnú spoločnosť/Projekt je spolufinancovaný zo zdrojov EÚ </a:t>
            </a:r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5</a:t>
            </a:fld>
            <a:endParaRPr lang="sk-SK"/>
          </a:p>
        </p:txBody>
      </p:sp>
      <p:pic>
        <p:nvPicPr>
          <p:cNvPr id="10" name="Picture 2" descr="logo_opv_fareb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9587" y="457200"/>
            <a:ext cx="836613" cy="835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Picture 3" descr="EU-ESF-VERTICAL-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1450" y="457200"/>
            <a:ext cx="971550" cy="9001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BlokTextu 11"/>
          <p:cNvSpPr txBox="1"/>
          <p:nvPr/>
        </p:nvSpPr>
        <p:spPr>
          <a:xfrm>
            <a:off x="533400" y="2819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304800" y="1371600"/>
            <a:ext cx="85344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Courier New" pitchFamily="49" charset="0"/>
              <a:buChar char="o"/>
            </a:pPr>
            <a:r>
              <a:rPr lang="sk-SK" sz="1700" dirty="0" smtClean="0"/>
              <a:t>Priamo na námestí sme navštívili </a:t>
            </a:r>
            <a:r>
              <a:rPr lang="sk-SK" sz="1700" b="1" dirty="0" err="1" smtClean="0"/>
              <a:t>National</a:t>
            </a:r>
            <a:r>
              <a:rPr lang="sk-SK" sz="1700" b="1" dirty="0" smtClean="0"/>
              <a:t> </a:t>
            </a:r>
            <a:r>
              <a:rPr lang="sk-SK" sz="1700" b="1" dirty="0" err="1" smtClean="0"/>
              <a:t>Gallery</a:t>
            </a:r>
            <a:r>
              <a:rPr lang="sk-SK" sz="1700" dirty="0" smtClean="0"/>
              <a:t> so vzácnou zbierkou obrazov, ktorá patrí k najrenomovanejším umeleckým múzeám na svete. </a:t>
            </a:r>
          </a:p>
          <a:p>
            <a:pPr marL="182563" indent="-182563" algn="just">
              <a:buFont typeface="Courier New" pitchFamily="49" charset="0"/>
              <a:buChar char="o"/>
            </a:pPr>
            <a:r>
              <a:rPr lang="sk-SK" sz="1700" dirty="0" smtClean="0"/>
              <a:t>Galéria eviduje okolo 2000 diel. Nachádzajú sa tu výlučne obrazy, ktoré predstavujú takmer všetky európske maliarske školy počnúc 13. a končiac 20. storočím.</a:t>
            </a:r>
          </a:p>
          <a:p>
            <a:pPr marL="182563" indent="-182563" algn="just">
              <a:buFont typeface="Courier New" pitchFamily="49" charset="0"/>
              <a:buChar char="o"/>
            </a:pPr>
            <a:r>
              <a:rPr lang="sk-SK" sz="1700" dirty="0" smtClean="0"/>
              <a:t>Pokračovali sme smerom k </a:t>
            </a:r>
            <a:r>
              <a:rPr lang="sk-SK" sz="1700" b="1" dirty="0" smtClean="0"/>
              <a:t>St. </a:t>
            </a:r>
            <a:r>
              <a:rPr lang="sk-SK" sz="1700" b="1" dirty="0" err="1" smtClean="0"/>
              <a:t>Jame`s</a:t>
            </a:r>
            <a:r>
              <a:rPr lang="sk-SK" sz="1700" b="1" dirty="0" smtClean="0"/>
              <a:t> Park</a:t>
            </a:r>
            <a:r>
              <a:rPr lang="sk-SK" sz="1700" dirty="0" smtClean="0"/>
              <a:t> jednému z najkrajších parkov v centrálnom Londýne, kde sme mali možnosť sledovať nástup kráľovskej gardy na </a:t>
            </a:r>
            <a:r>
              <a:rPr lang="sk-SK" sz="1700" dirty="0" err="1" smtClean="0"/>
              <a:t>Horse</a:t>
            </a:r>
            <a:r>
              <a:rPr lang="sk-SK" sz="1700" dirty="0" smtClean="0"/>
              <a:t> </a:t>
            </a:r>
            <a:r>
              <a:rPr lang="sk-SK" sz="1700" dirty="0" err="1" smtClean="0"/>
              <a:t>Guards</a:t>
            </a:r>
            <a:r>
              <a:rPr lang="sk-SK" sz="1700" dirty="0" smtClean="0"/>
              <a:t> </a:t>
            </a:r>
            <a:r>
              <a:rPr lang="sk-SK" sz="1700" dirty="0" err="1" smtClean="0"/>
              <a:t>Parade</a:t>
            </a:r>
            <a:r>
              <a:rPr lang="sk-SK" sz="1700" dirty="0" smtClean="0"/>
              <a:t> a ich následný presun k </a:t>
            </a:r>
            <a:r>
              <a:rPr lang="sk-SK" sz="1700" b="1" dirty="0" err="1" smtClean="0"/>
              <a:t>Buckingham</a:t>
            </a:r>
            <a:r>
              <a:rPr lang="sk-SK" sz="1700" b="1" dirty="0" smtClean="0"/>
              <a:t> </a:t>
            </a:r>
            <a:r>
              <a:rPr lang="sk-SK" sz="1700" b="1" dirty="0" err="1" smtClean="0"/>
              <a:t>Palace</a:t>
            </a:r>
            <a:r>
              <a:rPr lang="sk-SK" sz="1700" dirty="0" smtClean="0"/>
              <a:t>, ktorý je oficiálnym londýnskym sídlom britského panovníka a najväčšou kráľovskou pracovňou na svete</a:t>
            </a:r>
            <a:endParaRPr lang="sk-SK" sz="1700" dirty="0"/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457200" y="381000"/>
            <a:ext cx="33528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21. 5. 2013</a:t>
            </a:r>
            <a:br>
              <a:rPr kumimoji="0" lang="sk-SK" sz="2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k-SK" sz="2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Londýn – centrum</a:t>
            </a:r>
            <a:endParaRPr kumimoji="0" lang="sk-SK" sz="2200" b="1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3" descr="C:\Users\lenka\Desktop\2013-06-03 katka londýn\katka londýn 0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53" y="4648200"/>
            <a:ext cx="2270147" cy="1702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5" descr="C:\Users\lenka\Desktop\london photo\y--QgOfC8PC8_rtPzMiUDzqWkD1v0o-XZTVXEEX0QWZNyCE8UkAvV28Q8d3qENINwg=w16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4800600"/>
            <a:ext cx="2057400" cy="154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3" descr="C:\Users\lenka\Desktop\2013-06-03 katka londýn\katka londýn 06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4648200"/>
            <a:ext cx="2286000" cy="1714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äty 3"/>
          <p:cNvSpPr>
            <a:spLocks noGrp="1"/>
          </p:cNvSpPr>
          <p:nvPr>
            <p:ph type="ftr" sz="quarter" idx="16"/>
          </p:nvPr>
        </p:nvSpPr>
        <p:spPr>
          <a:xfrm>
            <a:off x="228600" y="6466734"/>
            <a:ext cx="8153400" cy="391266"/>
          </a:xfrm>
        </p:spPr>
        <p:txBody>
          <a:bodyPr/>
          <a:lstStyle/>
          <a:p>
            <a:pPr algn="ctr"/>
            <a:r>
              <a:rPr lang="sk-SK" dirty="0" smtClean="0"/>
              <a:t>Moderné vzdelávanie pre vedomostnú spoločnosť/Projekt je spolufinancovaný zo zdrojov EÚ </a:t>
            </a:r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6</a:t>
            </a:fld>
            <a:endParaRPr lang="sk-SK"/>
          </a:p>
        </p:txBody>
      </p:sp>
      <p:pic>
        <p:nvPicPr>
          <p:cNvPr id="10" name="Picture 2" descr="logo_opv_fareb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9587" y="457200"/>
            <a:ext cx="836613" cy="835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Picture 3" descr="EU-ESF-VERTICAL-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1450" y="457200"/>
            <a:ext cx="971550" cy="9001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BlokTextu 11"/>
          <p:cNvSpPr txBox="1"/>
          <p:nvPr/>
        </p:nvSpPr>
        <p:spPr>
          <a:xfrm>
            <a:off x="533400" y="27432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k-SK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457200" y="381000"/>
            <a:ext cx="33528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200" b="1" i="0" u="none" strike="noStrike" kern="1200" cap="small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21. 5. 2013</a:t>
            </a:r>
            <a:br>
              <a:rPr kumimoji="0" lang="sk-SK" sz="2200" b="1" i="0" u="none" strike="noStrike" kern="1200" cap="small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k-SK" sz="2200" b="1" i="0" u="none" strike="noStrike" kern="1200" cap="small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Londýn – centrum</a:t>
            </a:r>
            <a:endParaRPr kumimoji="0" lang="sk-SK" sz="2200" b="1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304800" y="1371601"/>
            <a:ext cx="838200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>
              <a:buFont typeface="Courier New" pitchFamily="49" charset="0"/>
              <a:buChar char="o"/>
            </a:pPr>
            <a:r>
              <a:rPr lang="sk-SK" sz="1700" dirty="0" smtClean="0"/>
              <a:t>Odtiaľ sme sa presunuli do </a:t>
            </a:r>
            <a:r>
              <a:rPr lang="sk-SK" sz="1700" b="1" dirty="0" err="1" smtClean="0"/>
              <a:t>Green</a:t>
            </a:r>
            <a:r>
              <a:rPr lang="sk-SK" sz="1700" b="1" dirty="0" smtClean="0"/>
              <a:t> Park</a:t>
            </a:r>
            <a:r>
              <a:rPr lang="sk-SK" sz="1700" dirty="0" smtClean="0"/>
              <a:t> – ďalší z významných Londýnskych parkov. Zastavili sme sa pri </a:t>
            </a:r>
            <a:r>
              <a:rPr lang="sk-SK" sz="1700" b="1" dirty="0" smtClean="0"/>
              <a:t>Wellington </a:t>
            </a:r>
            <a:r>
              <a:rPr lang="sk-SK" sz="1700" b="1" dirty="0" err="1" smtClean="0"/>
              <a:t>Arch</a:t>
            </a:r>
            <a:r>
              <a:rPr lang="sk-SK" sz="1700" b="1" dirty="0" smtClean="0"/>
              <a:t> </a:t>
            </a:r>
            <a:r>
              <a:rPr lang="sk-SK" sz="1700" dirty="0" smtClean="0"/>
              <a:t>– víťaznom oblúku postavenom okolo roku 1828 ako spomienka na víťazstvá Britov v </a:t>
            </a:r>
            <a:r>
              <a:rPr lang="sk-SK" sz="1700" dirty="0" err="1" smtClean="0"/>
              <a:t>napoleónskych</a:t>
            </a:r>
            <a:r>
              <a:rPr lang="sk-SK" sz="1700" dirty="0" smtClean="0"/>
              <a:t> vojnách, ktorý je tie ž vstupnou bránou do najväčšieho z londýnskych parkov – </a:t>
            </a:r>
            <a:r>
              <a:rPr lang="sk-SK" sz="1700" b="1" dirty="0" smtClean="0"/>
              <a:t>Hyde Park</a:t>
            </a:r>
            <a:r>
              <a:rPr lang="sk-SK" sz="1700" dirty="0" smtClean="0"/>
              <a:t>.</a:t>
            </a:r>
          </a:p>
          <a:p>
            <a:pPr marL="268288" indent="-268288" algn="just">
              <a:buFont typeface="Courier New" pitchFamily="49" charset="0"/>
              <a:buChar char="o"/>
            </a:pPr>
            <a:r>
              <a:rPr lang="sk-SK" sz="1700" dirty="0" smtClean="0"/>
              <a:t>V ďalšej časti prehliadky sme navštívili časť </a:t>
            </a:r>
            <a:r>
              <a:rPr lang="sk-SK" sz="1700" dirty="0" err="1" smtClean="0"/>
              <a:t>Westminster</a:t>
            </a:r>
            <a:r>
              <a:rPr lang="sk-SK" sz="1700" dirty="0" smtClean="0"/>
              <a:t>, kde sme si pozreli exteriéry </a:t>
            </a:r>
            <a:r>
              <a:rPr lang="sk-SK" sz="1700" b="1" dirty="0" err="1" smtClean="0"/>
              <a:t>Westminster</a:t>
            </a:r>
            <a:r>
              <a:rPr lang="sk-SK" sz="1700" b="1" dirty="0" smtClean="0"/>
              <a:t> </a:t>
            </a:r>
            <a:r>
              <a:rPr lang="sk-SK" sz="1700" b="1" dirty="0" err="1" smtClean="0"/>
              <a:t>Abbey</a:t>
            </a:r>
            <a:r>
              <a:rPr lang="sk-SK" sz="1700" dirty="0" smtClean="0"/>
              <a:t> – opátstvo, ktoré je tradičným miestom korunovácií a posledného odpočinku anglických panovníkov, </a:t>
            </a:r>
            <a:r>
              <a:rPr lang="sk-SK" sz="1700" b="1" dirty="0" err="1" smtClean="0"/>
              <a:t>Houses</a:t>
            </a:r>
            <a:r>
              <a:rPr lang="sk-SK" sz="1700" b="1" dirty="0" smtClean="0"/>
              <a:t> </a:t>
            </a:r>
            <a:r>
              <a:rPr lang="sk-SK" sz="1700" b="1" dirty="0" err="1" smtClean="0"/>
              <a:t>of</a:t>
            </a:r>
            <a:r>
              <a:rPr lang="sk-SK" sz="1700" b="1" dirty="0" smtClean="0"/>
              <a:t> </a:t>
            </a:r>
            <a:r>
              <a:rPr lang="sk-SK" sz="1700" b="1" dirty="0" err="1" smtClean="0"/>
              <a:t>Parliament</a:t>
            </a:r>
            <a:r>
              <a:rPr lang="sk-SK" sz="1700" dirty="0" smtClean="0"/>
              <a:t> – budova parlamentu, ktorý sídli v pôvodnom </a:t>
            </a:r>
            <a:r>
              <a:rPr lang="sk-SK" sz="1700" dirty="0" err="1" smtClean="0"/>
              <a:t>Palace</a:t>
            </a:r>
            <a:r>
              <a:rPr lang="sk-SK" sz="1700" dirty="0" smtClean="0"/>
              <a:t> </a:t>
            </a:r>
            <a:r>
              <a:rPr lang="sk-SK" sz="1700" dirty="0" err="1" smtClean="0"/>
              <a:t>of</a:t>
            </a:r>
            <a:r>
              <a:rPr lang="sk-SK" sz="1700" dirty="0" smtClean="0"/>
              <a:t> </a:t>
            </a:r>
            <a:r>
              <a:rPr lang="sk-SK" sz="1700" dirty="0" err="1" smtClean="0"/>
              <a:t>Westminster</a:t>
            </a:r>
            <a:r>
              <a:rPr lang="sk-SK" sz="1700" dirty="0" smtClean="0"/>
              <a:t>, hlavnou atrakciou tejto časti Londýna sú obrovské hodiny </a:t>
            </a:r>
            <a:r>
              <a:rPr lang="sk-SK" sz="1700" b="1" dirty="0" smtClean="0"/>
              <a:t>Big </a:t>
            </a:r>
            <a:r>
              <a:rPr lang="sk-SK" sz="1700" b="1" dirty="0" err="1" smtClean="0"/>
              <a:t>Ben</a:t>
            </a:r>
            <a:endParaRPr lang="sk-SK" sz="1700" dirty="0" smtClean="0"/>
          </a:p>
          <a:p>
            <a:pPr algn="just"/>
            <a:endParaRPr lang="sk-SK" dirty="0"/>
          </a:p>
        </p:txBody>
      </p:sp>
      <p:pic>
        <p:nvPicPr>
          <p:cNvPr id="15" name="Picture 7" descr="C:\Users\lenka\Desktop\london photo\SFJWd5VoGursEPR11xIqBITR0GvSmBy-yO_A4qWFkhMh02OqbmTDD6u9K_SQFtNLog=w1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44767">
            <a:off x="609600" y="4495800"/>
            <a:ext cx="2362200" cy="177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4" descr="C:\Users\lenka\Desktop\2013-06-03 katka londýn\katka londýn 0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07321">
            <a:off x="5275998" y="4513237"/>
            <a:ext cx="2320001" cy="1740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5" descr="C:\Users\lenka\Desktop\2013-06-03 katka londýn\katka londýn 18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4191000"/>
            <a:ext cx="1600216" cy="2133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äty 3"/>
          <p:cNvSpPr>
            <a:spLocks noGrp="1"/>
          </p:cNvSpPr>
          <p:nvPr>
            <p:ph type="ftr" sz="quarter" idx="16"/>
          </p:nvPr>
        </p:nvSpPr>
        <p:spPr>
          <a:xfrm>
            <a:off x="228600" y="6466734"/>
            <a:ext cx="8153400" cy="391266"/>
          </a:xfrm>
        </p:spPr>
        <p:txBody>
          <a:bodyPr/>
          <a:lstStyle/>
          <a:p>
            <a:pPr algn="ctr"/>
            <a:r>
              <a:rPr lang="sk-SK" dirty="0" smtClean="0"/>
              <a:t>Moderné vzdelávanie pre vedomostnú spoločnosť/Projekt je spolufinancovaný zo zdrojov EÚ </a:t>
            </a:r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7</a:t>
            </a:fld>
            <a:endParaRPr lang="sk-SK"/>
          </a:p>
        </p:txBody>
      </p:sp>
      <p:pic>
        <p:nvPicPr>
          <p:cNvPr id="10" name="Picture 2" descr="logo_opv_fareb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9587" y="457200"/>
            <a:ext cx="836613" cy="835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Picture 3" descr="EU-ESF-VERTICAL-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1450" y="457200"/>
            <a:ext cx="971550" cy="9001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BlokTextu 11"/>
          <p:cNvSpPr txBox="1"/>
          <p:nvPr/>
        </p:nvSpPr>
        <p:spPr>
          <a:xfrm>
            <a:off x="533400" y="2819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k-SK" dirty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352800" cy="990600"/>
          </a:xfrm>
        </p:spPr>
        <p:txBody>
          <a:bodyPr anchor="ctr"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k-SK" sz="2200" b="1" dirty="0" smtClean="0">
                <a:solidFill>
                  <a:schemeClr val="accent1">
                    <a:lumMod val="50000"/>
                  </a:schemeClr>
                </a:solidFill>
              </a:rPr>
              <a:t>21. 5. 2013</a:t>
            </a:r>
            <a:br>
              <a:rPr lang="sk-SK" sz="2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k-SK" sz="2200" b="1" dirty="0" smtClean="0">
                <a:solidFill>
                  <a:schemeClr val="accent1">
                    <a:lumMod val="50000"/>
                  </a:schemeClr>
                </a:solidFill>
              </a:rPr>
              <a:t>Londýn – centrum</a:t>
            </a:r>
            <a:endParaRPr lang="sk-SK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457200" y="1676400"/>
            <a:ext cx="80772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buFont typeface="Courier New" pitchFamily="49" charset="0"/>
              <a:buChar char="o"/>
            </a:pPr>
            <a:r>
              <a:rPr lang="sk-SK" sz="1700" dirty="0" smtClean="0"/>
              <a:t>Prehliadku sme ukončili na </a:t>
            </a:r>
            <a:r>
              <a:rPr lang="sk-SK" sz="1700" b="1" dirty="0" err="1" smtClean="0"/>
              <a:t>London</a:t>
            </a:r>
            <a:r>
              <a:rPr lang="sk-SK" sz="1700" b="1" dirty="0" smtClean="0"/>
              <a:t> </a:t>
            </a:r>
            <a:r>
              <a:rPr lang="sk-SK" sz="1700" b="1" dirty="0" err="1" smtClean="0"/>
              <a:t>Eye</a:t>
            </a:r>
            <a:r>
              <a:rPr lang="sk-SK" sz="1700" dirty="0" smtClean="0"/>
              <a:t>, kde si žiaci mohli z výšky 135 metrov  znovu poprezerať všetky pamiatky, ktoré sme v ten deň navštívili.</a:t>
            </a:r>
          </a:p>
          <a:p>
            <a:pPr marL="268288" indent="-268288">
              <a:buFont typeface="Courier New" pitchFamily="49" charset="0"/>
              <a:buChar char="o"/>
            </a:pPr>
            <a:r>
              <a:rPr lang="sk-SK" sz="1700" dirty="0" smtClean="0"/>
              <a:t>Počas celej pešej prehliadky Londýna mali deti možnosť komunikovať v anglickom jazyku, či už pri nákupoch občerstvenia alebo suvenírov, ako aj pri rozhovoroch s okoloidúcimi.</a:t>
            </a:r>
            <a:endParaRPr lang="sk-SK" sz="1700" dirty="0"/>
          </a:p>
        </p:txBody>
      </p:sp>
      <p:pic>
        <p:nvPicPr>
          <p:cNvPr id="14" name="Picture 2" descr="C:\Users\lenka\Desktop\2013-06-03 katka londýn\katka londýn 1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505200"/>
            <a:ext cx="1814530" cy="2419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6" descr="C:\Users\lenka\Desktop\2013-06-03 katka londýn\katka londýn 2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3962400"/>
            <a:ext cx="2590800" cy="194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4" descr="C:\Users\lenka\Desktop\london photo\RhM1hBDlntGHrlaL8yAEbgHd7k4c6D9MnUaENgRIFSd-iwiivgM9K3uhiXLOqcOYeQ=w16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3962400"/>
            <a:ext cx="2565411" cy="1924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äty 3"/>
          <p:cNvSpPr>
            <a:spLocks noGrp="1"/>
          </p:cNvSpPr>
          <p:nvPr>
            <p:ph type="ftr" sz="quarter" idx="16"/>
          </p:nvPr>
        </p:nvSpPr>
        <p:spPr>
          <a:xfrm>
            <a:off x="228600" y="6466734"/>
            <a:ext cx="8153400" cy="391266"/>
          </a:xfrm>
        </p:spPr>
        <p:txBody>
          <a:bodyPr/>
          <a:lstStyle/>
          <a:p>
            <a:pPr algn="ctr"/>
            <a:r>
              <a:rPr lang="sk-SK" dirty="0" smtClean="0"/>
              <a:t>Moderné vzdelávanie pre vedomostnú spoločnosť/Projekt je spolufinancovaný zo zdrojov EÚ </a:t>
            </a:r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8</a:t>
            </a:fld>
            <a:endParaRPr lang="sk-SK"/>
          </a:p>
        </p:txBody>
      </p:sp>
      <p:pic>
        <p:nvPicPr>
          <p:cNvPr id="10" name="Picture 2" descr="logo_opv_fareb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9587" y="457200"/>
            <a:ext cx="836613" cy="835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Picture 3" descr="EU-ESF-VERTICAL-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1450" y="457200"/>
            <a:ext cx="971550" cy="9001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BlokTextu 11"/>
          <p:cNvSpPr txBox="1"/>
          <p:nvPr/>
        </p:nvSpPr>
        <p:spPr>
          <a:xfrm>
            <a:off x="533400" y="2819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k-SK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457200" y="381000"/>
            <a:ext cx="33528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22. 5. 2013</a:t>
            </a:r>
            <a:br>
              <a:rPr kumimoji="0" lang="sk-SK" sz="2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k-SK" sz="2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Londýn</a:t>
            </a:r>
            <a:endParaRPr kumimoji="0" lang="sk-SK" sz="2200" b="1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381000" y="1600200"/>
            <a:ext cx="80772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>
              <a:buFont typeface="Courier New" pitchFamily="49" charset="0"/>
              <a:buChar char="o"/>
            </a:pPr>
            <a:r>
              <a:rPr lang="sk-SK" sz="1700" dirty="0" smtClean="0"/>
              <a:t>3 deň pobytu začal v </a:t>
            </a:r>
            <a:r>
              <a:rPr lang="sk-SK" sz="1700" b="1" dirty="0" err="1" smtClean="0"/>
              <a:t>Chessington</a:t>
            </a:r>
            <a:r>
              <a:rPr lang="sk-SK" sz="1700" b="1" dirty="0" smtClean="0"/>
              <a:t> Park</a:t>
            </a:r>
            <a:r>
              <a:rPr lang="sk-SK" sz="1700" dirty="0" smtClean="0"/>
              <a:t> – zábavný park, kde sa žiaci mali možnosť zotaviť po predchádzajúcom únavnom dni a znovu si zdokonaliť svoje komunikačné zručnosti v rozhovoroch s obsluhou parku ako i s návštevníkmi parku</a:t>
            </a:r>
          </a:p>
          <a:p>
            <a:pPr marL="268288" lvl="0" indent="-268288" algn="just">
              <a:buFont typeface="Courier New" pitchFamily="49" charset="0"/>
              <a:buChar char="o"/>
            </a:pPr>
            <a:r>
              <a:rPr lang="sk-SK" sz="1700" dirty="0" smtClean="0"/>
              <a:t>zamerané na tematický okruh: </a:t>
            </a:r>
            <a:r>
              <a:rPr lang="sk-SK" sz="1700" i="1" dirty="0" smtClean="0"/>
              <a:t>Zábava: voľný čas</a:t>
            </a:r>
          </a:p>
          <a:p>
            <a:pPr marL="268288" lvl="0" indent="-268288" algn="just">
              <a:buFont typeface="Courier New" pitchFamily="49" charset="0"/>
              <a:buChar char="o"/>
            </a:pPr>
            <a:endParaRPr lang="sk-SK" sz="1700" i="1" dirty="0" smtClean="0"/>
          </a:p>
          <a:p>
            <a:pPr marL="268288" indent="-268288" algn="just">
              <a:buFont typeface="Courier New" pitchFamily="49" charset="0"/>
              <a:buChar char="o"/>
            </a:pPr>
            <a:endParaRPr lang="sk-SK" sz="1700" dirty="0" smtClean="0"/>
          </a:p>
        </p:txBody>
      </p:sp>
      <p:pic>
        <p:nvPicPr>
          <p:cNvPr id="14" name="Obrázok 13" descr="chessingt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3621958"/>
            <a:ext cx="4876800" cy="2359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äty 3"/>
          <p:cNvSpPr>
            <a:spLocks noGrp="1"/>
          </p:cNvSpPr>
          <p:nvPr>
            <p:ph type="ftr" sz="quarter" idx="16"/>
          </p:nvPr>
        </p:nvSpPr>
        <p:spPr>
          <a:xfrm>
            <a:off x="228600" y="6466734"/>
            <a:ext cx="8153400" cy="391266"/>
          </a:xfrm>
        </p:spPr>
        <p:txBody>
          <a:bodyPr/>
          <a:lstStyle/>
          <a:p>
            <a:pPr algn="ctr"/>
            <a:r>
              <a:rPr lang="sk-SK" dirty="0" smtClean="0"/>
              <a:t>Moderné vzdelávanie pre vedomostnú spoločnosť/Projekt je spolufinancovaný zo zdrojov EÚ </a:t>
            </a:r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9</a:t>
            </a:fld>
            <a:endParaRPr lang="sk-SK"/>
          </a:p>
        </p:txBody>
      </p:sp>
      <p:pic>
        <p:nvPicPr>
          <p:cNvPr id="10" name="Picture 2" descr="logo_opv_fareb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9587" y="457200"/>
            <a:ext cx="836613" cy="835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Picture 3" descr="EU-ESF-VERTICAL-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1450" y="457200"/>
            <a:ext cx="971550" cy="9001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BlokTextu 11"/>
          <p:cNvSpPr txBox="1"/>
          <p:nvPr/>
        </p:nvSpPr>
        <p:spPr>
          <a:xfrm>
            <a:off x="533400" y="2819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k-SK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457200" y="381000"/>
            <a:ext cx="33528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22. 5. 2013</a:t>
            </a:r>
            <a:br>
              <a:rPr kumimoji="0" lang="sk-SK" sz="2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k-SK" sz="2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Londýn</a:t>
            </a:r>
            <a:endParaRPr kumimoji="0" lang="sk-SK" sz="2200" b="1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228600" y="1295400"/>
            <a:ext cx="845820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>
              <a:buFont typeface="Courier New" pitchFamily="49" charset="0"/>
              <a:buChar char="o"/>
            </a:pPr>
            <a:r>
              <a:rPr lang="sk-SK" sz="1700" dirty="0" smtClean="0"/>
              <a:t>návšteva </a:t>
            </a:r>
            <a:r>
              <a:rPr lang="sk-SK" sz="1700" b="1" dirty="0" err="1" smtClean="0"/>
              <a:t>Natural</a:t>
            </a:r>
            <a:r>
              <a:rPr lang="sk-SK" sz="1700" b="1" dirty="0" smtClean="0"/>
              <a:t> </a:t>
            </a:r>
            <a:r>
              <a:rPr lang="sk-SK" sz="1700" b="1" dirty="0" err="1" smtClean="0"/>
              <a:t>History</a:t>
            </a:r>
            <a:r>
              <a:rPr lang="sk-SK" sz="1700" b="1" dirty="0" smtClean="0"/>
              <a:t> </a:t>
            </a:r>
            <a:r>
              <a:rPr lang="sk-SK" sz="1700" b="1" dirty="0" err="1" smtClean="0"/>
              <a:t>Museum</a:t>
            </a:r>
            <a:r>
              <a:rPr lang="sk-SK" sz="1700" dirty="0" smtClean="0"/>
              <a:t> – historicko-prírodovedné múzeum je svetovo uznávaným výskumným centrom špecializujúcim sa na taxonómiu, identifikáciu a konzervovanie. Niektoré zo zbierok majú nevyčísliteľnú historickú a vedeckú hodnotu, napr. exempláre, ktoré zozbieral ešte Darwin.</a:t>
            </a:r>
            <a:r>
              <a:rPr lang="sk-SK" sz="1700" b="1" dirty="0" smtClean="0"/>
              <a:t> </a:t>
            </a:r>
          </a:p>
          <a:p>
            <a:pPr marL="268288" indent="-268288" algn="just">
              <a:buFont typeface="Courier New" pitchFamily="49" charset="0"/>
              <a:buChar char="o"/>
            </a:pPr>
            <a:r>
              <a:rPr lang="sk-SK" sz="1700" dirty="0" smtClean="0"/>
              <a:t>múzeum je rozdelené na päť hlavných častí: botanika, entomológia, mineralógia, paleontológia a zoológia. </a:t>
            </a:r>
          </a:p>
          <a:p>
            <a:pPr marL="268288" indent="-268288" algn="just">
              <a:buFont typeface="Courier New" pitchFamily="49" charset="0"/>
              <a:buChar char="o"/>
            </a:pPr>
            <a:r>
              <a:rPr lang="sk-SK" sz="1700" dirty="0" smtClean="0"/>
              <a:t>nachádza sa tu viac ako 70 miliónov exponátov. Najznámejšou je asi výstava dinosaurích kostier. Jedna z nich - </a:t>
            </a:r>
            <a:r>
              <a:rPr lang="sk-SK" sz="1700" dirty="0" err="1" smtClean="0"/>
              <a:t>Dippie</a:t>
            </a:r>
            <a:r>
              <a:rPr lang="sk-SK" sz="1700" dirty="0" smtClean="0"/>
              <a:t> (105 stôp dlhá replika kostry dinosaura </a:t>
            </a:r>
            <a:r>
              <a:rPr lang="sk-SK" sz="1700" dirty="0" err="1" smtClean="0"/>
              <a:t>Diplodocus</a:t>
            </a:r>
            <a:r>
              <a:rPr lang="sk-SK" sz="1700" dirty="0" smtClean="0"/>
              <a:t> </a:t>
            </a:r>
            <a:r>
              <a:rPr lang="sk-SK" sz="1700" dirty="0" err="1" smtClean="0"/>
              <a:t>carnegii</a:t>
            </a:r>
            <a:r>
              <a:rPr lang="sk-SK" sz="1700" dirty="0" smtClean="0"/>
              <a:t>) stojí priamo v centrálnej hale. Ďalším zaujímavým exponátom je kostra veľryby. </a:t>
            </a:r>
          </a:p>
          <a:p>
            <a:pPr marL="268288" lvl="0" indent="-268288" algn="just">
              <a:buFont typeface="Courier New" pitchFamily="49" charset="0"/>
              <a:buChar char="o"/>
            </a:pPr>
            <a:r>
              <a:rPr lang="sk-SK" sz="1700" dirty="0" smtClean="0"/>
              <a:t>zamerané na tematický okruh: </a:t>
            </a:r>
            <a:r>
              <a:rPr lang="sk-SK" sz="1700" i="1" dirty="0" smtClean="0"/>
              <a:t>Zvieratá: príroda</a:t>
            </a:r>
          </a:p>
          <a:p>
            <a:pPr marL="268288" indent="-268288" algn="just">
              <a:buFont typeface="Courier New" pitchFamily="49" charset="0"/>
              <a:buChar char="o"/>
            </a:pPr>
            <a:endParaRPr lang="sk-SK" sz="1700" dirty="0" smtClean="0"/>
          </a:p>
          <a:p>
            <a:pPr algn="just"/>
            <a:endParaRPr lang="sk-SK" dirty="0"/>
          </a:p>
        </p:txBody>
      </p:sp>
      <p:pic>
        <p:nvPicPr>
          <p:cNvPr id="14" name="Picture 3" descr="C:\Users\lenka\Desktop\2013-06-03 katka londýn\katka londýn 2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495800"/>
            <a:ext cx="21336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5" descr="C:\Users\lenka\Desktop\2013-06-03 katka londýn\katka londýn 2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57460" y="4953000"/>
            <a:ext cx="2066940" cy="1550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7" descr="C:\Users\lenka\Desktop\2013-06-03 katka londýn\katka londýn 2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1680" y="4486259"/>
            <a:ext cx="2146320" cy="1609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1" descr="C:\Users\lenka\Desktop\2013-06-03 katka londýn\katka londýn 25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4953000"/>
            <a:ext cx="11430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347</TotalTime>
  <Words>492</Words>
  <PresentationFormat>Prezentácia na obrazovke (4:3)</PresentationFormat>
  <Paragraphs>75</Paragraphs>
  <Slides>11</Slides>
  <Notes>11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Arkáda</vt:lpstr>
      <vt:lpstr>Vzdelanie pre lepší život </vt:lpstr>
      <vt:lpstr>Aktivita 1.1 Moderné vyučovanie anglického jazyka na 2. stupni ZŠ  EXKURZIA – LONDÝN 20. 5. 2013 – 24. 5. 2013 </vt:lpstr>
      <vt:lpstr>20. 5. 2013 – 21. 5. 2013 tranzit Slovensko – Česko - Nemecko – Luxembursko – Belgicko – Francúzsko – Veľká Británia </vt:lpstr>
      <vt:lpstr>21. 5. 2013 Londýn – centrum</vt:lpstr>
      <vt:lpstr>Snímka 5</vt:lpstr>
      <vt:lpstr>Snímka 6</vt:lpstr>
      <vt:lpstr>21. 5. 2013 Londýn – centrum</vt:lpstr>
      <vt:lpstr>Snímka 8</vt:lpstr>
      <vt:lpstr>Snímka 9</vt:lpstr>
      <vt:lpstr>Snímka 10</vt:lpstr>
      <vt:lpstr>23. 5. 2013 – 24. 5. 2013 tranzit Veľká Británia – Francúzsko – Belgicko – Luxembursko – Nemecko – Česko – Slovensko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Vzdelanie pre lepší život</dc:title>
  <dc:creator>ADMIN</dc:creator>
  <cp:lastModifiedBy>ADMIN</cp:lastModifiedBy>
  <cp:revision>44</cp:revision>
  <dcterms:created xsi:type="dcterms:W3CDTF">2013-03-07T07:20:59Z</dcterms:created>
  <dcterms:modified xsi:type="dcterms:W3CDTF">2013-06-21T08:34:05Z</dcterms:modified>
</cp:coreProperties>
</file>